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307" r:id="rId3"/>
    <p:sldId id="337" r:id="rId5"/>
    <p:sldId id="368" r:id="rId6"/>
    <p:sldId id="339" r:id="rId7"/>
    <p:sldId id="448" r:id="rId8"/>
    <p:sldId id="447" r:id="rId9"/>
    <p:sldId id="449" r:id="rId10"/>
    <p:sldId id="450" r:id="rId11"/>
    <p:sldId id="451" r:id="rId12"/>
    <p:sldId id="453" r:id="rId13"/>
    <p:sldId id="454" r:id="rId14"/>
    <p:sldId id="455" r:id="rId15"/>
    <p:sldId id="456" r:id="rId16"/>
    <p:sldId id="457" r:id="rId17"/>
    <p:sldId id="458" r:id="rId18"/>
    <p:sldId id="331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3" userDrawn="1">
          <p15:clr>
            <a:srgbClr val="A4A3A4"/>
          </p15:clr>
        </p15:guide>
        <p15:guide id="2" pos="7255" userDrawn="1">
          <p15:clr>
            <a:srgbClr val="A4A3A4"/>
          </p15:clr>
        </p15:guide>
        <p15:guide id="4" orient="horz" pos="674" userDrawn="1">
          <p15:clr>
            <a:srgbClr val="A4A3A4"/>
          </p15:clr>
        </p15:guide>
        <p15:guide id="5" orient="horz" pos="3822" userDrawn="1">
          <p15:clr>
            <a:srgbClr val="A4A3A4"/>
          </p15:clr>
        </p15:guide>
        <p15:guide id="6" orient="horz" pos="36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6693"/>
    <a:srgbClr val="ED7D31"/>
    <a:srgbClr val="47ACDC"/>
    <a:srgbClr val="FAFFFF"/>
    <a:srgbClr val="FEFFFF"/>
    <a:srgbClr val="C3E4F2"/>
    <a:srgbClr val="DEF0F8"/>
    <a:srgbClr val="46ACDB"/>
    <a:srgbClr val="F6BE98"/>
    <a:srgbClr val="0F6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5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336" y="132"/>
      </p:cViewPr>
      <p:guideLst>
        <p:guide pos="413"/>
        <p:guide pos="7255"/>
        <p:guide orient="horz" pos="674"/>
        <p:guide orient="horz" pos="3822"/>
        <p:guide orient="horz" pos="36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3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35F7FA-1D5F-4B60-8689-4C8381B1CEDC}" type="doc">
      <dgm:prSet loTypeId="urn:microsoft.com/office/officeart/2005/8/layout/vList2#2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EA9490CF-B859-4141-837A-1D4A6746AA49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任务1</a:t>
          </a:r>
          <a:r>
            <a:rPr lang="zh-CN" altLang="en-US"/>
            <a:t/>
          </a:r>
          <a:endParaRPr lang="zh-CN" altLang="en-US"/>
        </a:p>
      </dgm:t>
    </dgm:pt>
    <dgm:pt modelId="{182DCE9F-4626-4193-B2B4-0CCF25747DA8}" cxnId="{C7EA692F-B3DF-4ABA-9575-F539363ACD25}" type="parTrans">
      <dgm:prSet/>
      <dgm:spPr/>
      <dgm:t>
        <a:bodyPr/>
        <a:lstStyle/>
        <a:p>
          <a:endParaRPr lang="zh-CN" altLang="en-US"/>
        </a:p>
      </dgm:t>
    </dgm:pt>
    <dgm:pt modelId="{20E57596-7E32-460F-85A2-AA181D20A67B}" cxnId="{C7EA692F-B3DF-4ABA-9575-F539363ACD25}" type="sibTrans">
      <dgm:prSet/>
      <dgm:spPr/>
      <dgm:t>
        <a:bodyPr/>
        <a:lstStyle/>
        <a:p>
          <a:endParaRPr lang="zh-CN" altLang="en-US"/>
        </a:p>
      </dgm:t>
    </dgm:pt>
    <dgm:pt modelId="{E2F866C8-322C-47A7-B633-703C4112826F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dirty="0" smtClean="0">
              <a:sym typeface="+mn-ea"/>
            </a:rPr>
            <a:t>需求分析</a:t>
          </a:r>
          <a:r>
            <a:rPr lang="en-US" altLang="zh-CN" dirty="0" smtClean="0">
              <a:sym typeface="+mn-ea"/>
            </a:rPr>
            <a:t>	</a:t>
          </a:r>
          <a:r>
            <a:rPr lang="en-US" altLang="zh-CN" dirty="0" smtClean="0">
              <a:sym typeface="+mn-ea"/>
            </a:rPr>
            <a:t/>
          </a:r>
          <a:endParaRPr lang="en-US" altLang="zh-CN" dirty="0" smtClean="0">
            <a:sym typeface="+mn-ea"/>
          </a:endParaRPr>
        </a:p>
      </dgm:t>
    </dgm:pt>
    <dgm:pt modelId="{9E81CED7-86DC-4713-AF35-B4B8640352B8}" cxnId="{63EE28A5-A691-48E0-A02D-77B254A3047D}" type="parTrans">
      <dgm:prSet/>
      <dgm:spPr/>
      <dgm:t>
        <a:bodyPr/>
        <a:lstStyle/>
        <a:p>
          <a:endParaRPr lang="zh-CN" altLang="en-US"/>
        </a:p>
      </dgm:t>
    </dgm:pt>
    <dgm:pt modelId="{B29B00E5-D3BA-4D5C-890D-999070FEB1C1}" cxnId="{63EE28A5-A691-48E0-A02D-77B254A3047D}" type="sibTrans">
      <dgm:prSet/>
      <dgm:spPr/>
      <dgm:t>
        <a:bodyPr/>
        <a:lstStyle/>
        <a:p>
          <a:endParaRPr lang="zh-CN" altLang="en-US"/>
        </a:p>
      </dgm:t>
    </dgm:pt>
    <dgm:pt modelId="{694CA7C6-15F6-4B47-8E24-FE5C56E26217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</a:t>
          </a:r>
          <a:r>
            <a:rPr lang="en-US" altLang="zh-CN">
              <a:sym typeface="+mn-ea"/>
            </a:rPr>
            <a:t>2</a:t>
          </a:r>
          <a:r>
            <a:rPr lang="en-US" altLang="zh-CN">
              <a:sym typeface="+mn-ea"/>
            </a:rPr>
            <a:t/>
          </a:r>
          <a:endParaRPr lang="en-US" altLang="zh-CN">
            <a:sym typeface="+mn-ea"/>
          </a:endParaRPr>
        </a:p>
      </dgm:t>
    </dgm:pt>
    <dgm:pt modelId="{DD6AD0C1-F31D-45FC-B3EE-30CC8DA6BB12}" cxnId="{2B2FAC95-CCF6-4901-AB25-03FFED1BA5C0}" type="parTrans">
      <dgm:prSet/>
      <dgm:spPr/>
      <dgm:t>
        <a:bodyPr/>
        <a:lstStyle/>
        <a:p>
          <a:endParaRPr lang="zh-CN" altLang="en-US"/>
        </a:p>
      </dgm:t>
    </dgm:pt>
    <dgm:pt modelId="{2479F4EA-2543-4E1B-9F8F-C548098DF679}" cxnId="{2B2FAC95-CCF6-4901-AB25-03FFED1BA5C0}" type="sibTrans">
      <dgm:prSet/>
      <dgm:spPr/>
      <dgm:t>
        <a:bodyPr/>
        <a:lstStyle/>
        <a:p>
          <a:endParaRPr lang="zh-CN" altLang="en-US"/>
        </a:p>
      </dgm:t>
    </dgm:pt>
    <dgm:pt modelId="{5BDF3335-0B07-4A07-85F7-BEF0E4DD57D4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dirty="0" smtClean="0">
              <a:sym typeface="+mn-ea"/>
            </a:rPr>
            <a:t>概念设计</a:t>
          </a:r>
          <a:r>
            <a:rPr lang="zh-CN" altLang="en-US" dirty="0">
              <a:sym typeface="+mn-ea"/>
            </a:rPr>
            <a:t/>
          </a:r>
          <a:endParaRPr lang="zh-CN" altLang="en-US" dirty="0">
            <a:sym typeface="+mn-ea"/>
          </a:endParaRPr>
        </a:p>
      </dgm:t>
    </dgm:pt>
    <dgm:pt modelId="{3D8C5A5F-5449-40E0-9968-B2A24CD48D59}" cxnId="{89652253-B31C-4869-91B1-30CF9007ADAC}" type="parTrans">
      <dgm:prSet/>
      <dgm:spPr/>
      <dgm:t>
        <a:bodyPr/>
        <a:lstStyle/>
        <a:p>
          <a:endParaRPr lang="zh-CN" altLang="en-US"/>
        </a:p>
      </dgm:t>
    </dgm:pt>
    <dgm:pt modelId="{C3EB0B90-7374-4F49-877F-E5A518A11115}" cxnId="{89652253-B31C-4869-91B1-30CF9007ADAC}" type="sibTrans">
      <dgm:prSet/>
      <dgm:spPr/>
      <dgm:t>
        <a:bodyPr/>
        <a:lstStyle/>
        <a:p>
          <a:endParaRPr lang="zh-CN" altLang="en-US"/>
        </a:p>
      </dgm:t>
    </dgm:pt>
    <dgm:pt modelId="{4617CD1B-95E2-4707-81AD-B533F228ED00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任务</a:t>
          </a:r>
          <a:r>
            <a:rPr lang="en-US" altLang="zh-CN"/>
            <a:t>3</a:t>
          </a:r>
          <a:r>
            <a:rPr lang="en-US" altLang="zh-CN"/>
            <a:t/>
          </a:r>
          <a:endParaRPr lang="en-US" altLang="zh-CN"/>
        </a:p>
      </dgm:t>
    </dgm:pt>
    <dgm:pt modelId="{9A23319E-C42C-4D20-9AC1-32476DB633BC}" cxnId="{F1ED8A07-B530-4C46-8166-FA21FA6067FE}" type="parTrans">
      <dgm:prSet/>
      <dgm:spPr/>
    </dgm:pt>
    <dgm:pt modelId="{E214A11E-2F43-4503-8315-DCBD7FBBD1C9}" cxnId="{F1ED8A07-B530-4C46-8166-FA21FA6067FE}" type="sibTrans">
      <dgm:prSet/>
      <dgm:spPr/>
    </dgm:pt>
    <dgm:pt modelId="{E62F3C7B-8FD9-41AB-ADA6-F53B4E47D52D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/>
            <a:t>逻辑设计</a:t>
          </a:r>
          <a:r>
            <a:rPr lang="zh-CN"/>
            <a:t/>
          </a:r>
          <a:endParaRPr lang="zh-CN"/>
        </a:p>
      </dgm:t>
    </dgm:pt>
    <dgm:pt modelId="{924665BA-E9B3-406C-AAE9-41EA7C4CFF07}" cxnId="{911DDB78-E12F-4B97-AF82-7E7900BA714D}" type="parTrans">
      <dgm:prSet/>
      <dgm:spPr/>
    </dgm:pt>
    <dgm:pt modelId="{34FEB1BB-9125-4C98-A264-DF94133CFB5C}" cxnId="{911DDB78-E12F-4B97-AF82-7E7900BA714D}" type="sibTrans">
      <dgm:prSet/>
      <dgm:spPr/>
    </dgm:pt>
    <dgm:pt modelId="{7EBC2B5E-0208-4570-99BE-61F14D8CFDE7}" type="pres">
      <dgm:prSet presAssocID="{4935F7FA-1D5F-4B60-8689-4C8381B1CE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E62794C-1607-4733-ADCA-906674A22343}" type="pres">
      <dgm:prSet presAssocID="{EA9490CF-B859-4141-837A-1D4A6746AA4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57A0D3-8728-40A5-B79E-F7D5C3A120C7}" type="pres">
      <dgm:prSet presAssocID="{EA9490CF-B859-4141-837A-1D4A6746AA49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F3467F-589A-42D1-9134-3E95797766A2}" type="pres">
      <dgm:prSet presAssocID="{694CA7C6-15F6-4B47-8E24-FE5C56E2621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C6C0C8-D2B1-4ACB-B170-96A2C2FB0436}" type="pres">
      <dgm:prSet presAssocID="{694CA7C6-15F6-4B47-8E24-FE5C56E26217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0FD568-F202-4085-806D-995E9B5FB4E0}" type="pres">
      <dgm:prSet presAssocID="{4617CD1B-95E2-4707-81AD-B533F228ED00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1966261A-3DDB-4AB6-9607-8A4C7BB3D4C5}" type="pres">
      <dgm:prSet presAssocID="{4617CD1B-95E2-4707-81AD-B533F228ED00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C7EA692F-B3DF-4ABA-9575-F539363ACD25}" srcId="{4935F7FA-1D5F-4B60-8689-4C8381B1CEDC}" destId="{EA9490CF-B859-4141-837A-1D4A6746AA49}" srcOrd="0" destOrd="0" parTransId="{182DCE9F-4626-4193-B2B4-0CCF25747DA8}" sibTransId="{20E57596-7E32-460F-85A2-AA181D20A67B}"/>
    <dgm:cxn modelId="{63EE28A5-A691-48E0-A02D-77B254A3047D}" srcId="{EA9490CF-B859-4141-837A-1D4A6746AA49}" destId="{E2F866C8-322C-47A7-B633-703C4112826F}" srcOrd="0" destOrd="0" parTransId="{9E81CED7-86DC-4713-AF35-B4B8640352B8}" sibTransId="{B29B00E5-D3BA-4D5C-890D-999070FEB1C1}"/>
    <dgm:cxn modelId="{2B2FAC95-CCF6-4901-AB25-03FFED1BA5C0}" srcId="{4935F7FA-1D5F-4B60-8689-4C8381B1CEDC}" destId="{694CA7C6-15F6-4B47-8E24-FE5C56E26217}" srcOrd="1" destOrd="0" parTransId="{DD6AD0C1-F31D-45FC-B3EE-30CC8DA6BB12}" sibTransId="{2479F4EA-2543-4E1B-9F8F-C548098DF679}"/>
    <dgm:cxn modelId="{89652253-B31C-4869-91B1-30CF9007ADAC}" srcId="{694CA7C6-15F6-4B47-8E24-FE5C56E26217}" destId="{5BDF3335-0B07-4A07-85F7-BEF0E4DD57D4}" srcOrd="0" destOrd="1" parTransId="{3D8C5A5F-5449-40E0-9968-B2A24CD48D59}" sibTransId="{C3EB0B90-7374-4F49-877F-E5A518A11115}"/>
    <dgm:cxn modelId="{F1ED8A07-B530-4C46-8166-FA21FA6067FE}" srcId="{4935F7FA-1D5F-4B60-8689-4C8381B1CEDC}" destId="{4617CD1B-95E2-4707-81AD-B533F228ED00}" srcOrd="2" destOrd="0" parTransId="{9A23319E-C42C-4D20-9AC1-32476DB633BC}" sibTransId="{E214A11E-2F43-4503-8315-DCBD7FBBD1C9}"/>
    <dgm:cxn modelId="{911DDB78-E12F-4B97-AF82-7E7900BA714D}" srcId="{4617CD1B-95E2-4707-81AD-B533F228ED00}" destId="{E62F3C7B-8FD9-41AB-ADA6-F53B4E47D52D}" srcOrd="0" destOrd="2" parTransId="{924665BA-E9B3-406C-AAE9-41EA7C4CFF07}" sibTransId="{34FEB1BB-9125-4C98-A264-DF94133CFB5C}"/>
    <dgm:cxn modelId="{06A6DB3E-EF96-4F84-AB60-42E9BA4D0B7C}" type="presOf" srcId="{4935F7FA-1D5F-4B60-8689-4C8381B1CEDC}" destId="{7EBC2B5E-0208-4570-99BE-61F14D8CFDE7}" srcOrd="0" destOrd="0" presId="urn:microsoft.com/office/officeart/2005/8/layout/vList2#2"/>
    <dgm:cxn modelId="{7C90954B-E769-4CBE-B797-21FFC3A24453}" type="presParOf" srcId="{7EBC2B5E-0208-4570-99BE-61F14D8CFDE7}" destId="{3E62794C-1607-4733-ADCA-906674A22343}" srcOrd="0" destOrd="0" presId="urn:microsoft.com/office/officeart/2005/8/layout/vList2#2"/>
    <dgm:cxn modelId="{F446B525-2CC9-46E4-8887-84932AB96029}" type="presOf" srcId="{EA9490CF-B859-4141-837A-1D4A6746AA49}" destId="{3E62794C-1607-4733-ADCA-906674A22343}" srcOrd="0" destOrd="0" presId="urn:microsoft.com/office/officeart/2005/8/layout/vList2#2"/>
    <dgm:cxn modelId="{4047BA95-243A-46BE-9C99-8776E5F4662B}" type="presParOf" srcId="{7EBC2B5E-0208-4570-99BE-61F14D8CFDE7}" destId="{3B57A0D3-8728-40A5-B79E-F7D5C3A120C7}" srcOrd="1" destOrd="0" presId="urn:microsoft.com/office/officeart/2005/8/layout/vList2#2"/>
    <dgm:cxn modelId="{8572FB84-AD71-4607-9B74-A35DF1FEE1F8}" type="presOf" srcId="{E2F866C8-322C-47A7-B633-703C4112826F}" destId="{3B57A0D3-8728-40A5-B79E-F7D5C3A120C7}" srcOrd="0" destOrd="0" presId="urn:microsoft.com/office/officeart/2005/8/layout/vList2#2"/>
    <dgm:cxn modelId="{14E51994-EA66-4F62-BA66-F35C5C22F846}" type="presParOf" srcId="{7EBC2B5E-0208-4570-99BE-61F14D8CFDE7}" destId="{16F3467F-589A-42D1-9134-3E95797766A2}" srcOrd="2" destOrd="0" presId="urn:microsoft.com/office/officeart/2005/8/layout/vList2#2"/>
    <dgm:cxn modelId="{D1A16898-C697-46A0-ADFC-B996A494267B}" type="presOf" srcId="{694CA7C6-15F6-4B47-8E24-FE5C56E26217}" destId="{16F3467F-589A-42D1-9134-3E95797766A2}" srcOrd="0" destOrd="0" presId="urn:microsoft.com/office/officeart/2005/8/layout/vList2#2"/>
    <dgm:cxn modelId="{A8CD2F33-CB26-4F03-9284-79E510EDCF71}" type="presParOf" srcId="{7EBC2B5E-0208-4570-99BE-61F14D8CFDE7}" destId="{50C6C0C8-D2B1-4ACB-B170-96A2C2FB0436}" srcOrd="3" destOrd="0" presId="urn:microsoft.com/office/officeart/2005/8/layout/vList2#2"/>
    <dgm:cxn modelId="{3264685B-CD72-449C-B8A7-0604A658BAF9}" type="presOf" srcId="{5BDF3335-0B07-4A07-85F7-BEF0E4DD57D4}" destId="{50C6C0C8-D2B1-4ACB-B170-96A2C2FB0436}" srcOrd="0" destOrd="0" presId="urn:microsoft.com/office/officeart/2005/8/layout/vList2#2"/>
    <dgm:cxn modelId="{446C358D-F54E-4A7D-B4AC-C557AB4B833B}" type="presParOf" srcId="{7EBC2B5E-0208-4570-99BE-61F14D8CFDE7}" destId="{BF0FD568-F202-4085-806D-995E9B5FB4E0}" srcOrd="4" destOrd="0" presId="urn:microsoft.com/office/officeart/2005/8/layout/vList2#2"/>
    <dgm:cxn modelId="{E5843ACF-8410-471E-9CF7-D6698753B47A}" type="presOf" srcId="{4617CD1B-95E2-4707-81AD-B533F228ED00}" destId="{BF0FD568-F202-4085-806D-995E9B5FB4E0}" srcOrd="0" destOrd="0" presId="urn:microsoft.com/office/officeart/2005/8/layout/vList2#2"/>
    <dgm:cxn modelId="{2095B593-37E6-498A-92E6-31425F8405C0}" type="presParOf" srcId="{7EBC2B5E-0208-4570-99BE-61F14D8CFDE7}" destId="{1966261A-3DDB-4AB6-9607-8A4C7BB3D4C5}" srcOrd="5" destOrd="0" presId="urn:microsoft.com/office/officeart/2005/8/layout/vList2#2"/>
    <dgm:cxn modelId="{DF44D45E-C367-4D58-9E4C-8180AACC6F45}" type="presOf" srcId="{E62F3C7B-8FD9-41AB-ADA6-F53B4E47D52D}" destId="{1966261A-3DDB-4AB6-9607-8A4C7BB3D4C5}" srcOrd="0" destOrd="0" presId="urn:microsoft.com/office/officeart/2005/8/layout/vList2#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398510" cy="3208655"/>
        <a:chOff x="0" y="0"/>
        <a:chExt cx="8398510" cy="3208655"/>
      </a:xfrm>
    </dsp:grpSpPr>
    <dsp:sp modelId="{3E62794C-1607-4733-ADCA-906674A22343}">
      <dsp:nvSpPr>
        <dsp:cNvPr id="3" name="圆角矩形 2"/>
        <dsp:cNvSpPr/>
      </dsp:nvSpPr>
      <dsp:spPr bwMode="white">
        <a:xfrm>
          <a:off x="0" y="32732"/>
          <a:ext cx="8398510" cy="63373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5250" tIns="95250" rIns="95250" bIns="9525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任务1</a:t>
          </a:r>
          <a:endParaRPr lang="zh-CN" altLang="en-US"/>
        </a:p>
      </dsp:txBody>
      <dsp:txXfrm>
        <a:off x="0" y="32732"/>
        <a:ext cx="8398510" cy="633730"/>
      </dsp:txXfrm>
    </dsp:sp>
    <dsp:sp modelId="{3B57A0D3-8728-40A5-B79E-F7D5C3A120C7}">
      <dsp:nvSpPr>
        <dsp:cNvPr id="4" name="矩形 3"/>
        <dsp:cNvSpPr/>
      </dsp:nvSpPr>
      <dsp:spPr bwMode="white">
        <a:xfrm>
          <a:off x="0" y="666463"/>
          <a:ext cx="8398510" cy="414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66652" tIns="31750" rIns="177800" bIns="31750" anchor="t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dirty="0" smtClean="0">
              <a:solidFill>
                <a:schemeClr val="tx1"/>
              </a:solidFill>
              <a:sym typeface="+mn-ea"/>
            </a:rPr>
            <a:t>需求分析</a:t>
          </a:r>
          <a:r>
            <a:rPr lang="en-US" altLang="zh-CN" dirty="0" smtClean="0">
              <a:solidFill>
                <a:schemeClr val="tx1"/>
              </a:solidFill>
              <a:sym typeface="+mn-ea"/>
            </a:rPr>
            <a:t>	</a:t>
          </a:r>
          <a:endParaRPr lang="en-US" altLang="zh-CN" dirty="0" smtClean="0">
            <a:solidFill>
              <a:schemeClr val="tx1"/>
            </a:solidFill>
            <a:sym typeface="+mn-ea"/>
          </a:endParaRPr>
        </a:p>
      </dsp:txBody>
      <dsp:txXfrm>
        <a:off x="0" y="666463"/>
        <a:ext cx="8398510" cy="414000"/>
      </dsp:txXfrm>
    </dsp:sp>
    <dsp:sp modelId="{16F3467F-589A-42D1-9134-3E95797766A2}">
      <dsp:nvSpPr>
        <dsp:cNvPr id="5" name="圆角矩形 4"/>
        <dsp:cNvSpPr/>
      </dsp:nvSpPr>
      <dsp:spPr bwMode="white">
        <a:xfrm>
          <a:off x="0" y="1080463"/>
          <a:ext cx="8398510" cy="63373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5250" tIns="95250" rIns="95250" bIns="9525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</a:t>
          </a:r>
          <a:r>
            <a:rPr lang="en-US" altLang="zh-CN">
              <a:sym typeface="+mn-ea"/>
            </a:rPr>
            <a:t>2</a:t>
          </a:r>
          <a:endParaRPr lang="en-US" altLang="zh-CN">
            <a:sym typeface="+mn-ea"/>
          </a:endParaRPr>
        </a:p>
      </dsp:txBody>
      <dsp:txXfrm>
        <a:off x="0" y="1080463"/>
        <a:ext cx="8398510" cy="633730"/>
      </dsp:txXfrm>
    </dsp:sp>
    <dsp:sp modelId="{50C6C0C8-D2B1-4ACB-B170-96A2C2FB0436}">
      <dsp:nvSpPr>
        <dsp:cNvPr id="6" name="矩形 5"/>
        <dsp:cNvSpPr/>
      </dsp:nvSpPr>
      <dsp:spPr bwMode="white">
        <a:xfrm>
          <a:off x="0" y="1714193"/>
          <a:ext cx="8398510" cy="414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66652" tIns="31750" rIns="177800" bIns="31750" anchor="t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dirty="0" smtClean="0">
              <a:solidFill>
                <a:schemeClr val="tx1"/>
              </a:solidFill>
              <a:sym typeface="+mn-ea"/>
            </a:rPr>
            <a:t>概念设计</a:t>
          </a:r>
          <a:endParaRPr lang="zh-CN" altLang="en-US" dirty="0">
            <a:solidFill>
              <a:schemeClr val="tx1"/>
            </a:solidFill>
            <a:sym typeface="+mn-ea"/>
          </a:endParaRPr>
        </a:p>
      </dsp:txBody>
      <dsp:txXfrm>
        <a:off x="0" y="1714193"/>
        <a:ext cx="8398510" cy="414000"/>
      </dsp:txXfrm>
    </dsp:sp>
    <dsp:sp modelId="{BF0FD568-F202-4085-806D-995E9B5FB4E0}">
      <dsp:nvSpPr>
        <dsp:cNvPr id="7" name="圆角矩形 6"/>
        <dsp:cNvSpPr/>
      </dsp:nvSpPr>
      <dsp:spPr bwMode="white">
        <a:xfrm>
          <a:off x="0" y="2128193"/>
          <a:ext cx="8398510" cy="63373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5250" tIns="95250" rIns="95250" bIns="9525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任务</a:t>
          </a:r>
          <a:r>
            <a:rPr lang="en-US" altLang="zh-CN"/>
            <a:t>3</a:t>
          </a:r>
          <a:endParaRPr lang="en-US" altLang="zh-CN"/>
        </a:p>
      </dsp:txBody>
      <dsp:txXfrm>
        <a:off x="0" y="2128193"/>
        <a:ext cx="8398510" cy="633730"/>
      </dsp:txXfrm>
    </dsp:sp>
    <dsp:sp modelId="{1966261A-3DDB-4AB6-9607-8A4C7BB3D4C5}">
      <dsp:nvSpPr>
        <dsp:cNvPr id="8" name="矩形 7"/>
        <dsp:cNvSpPr/>
      </dsp:nvSpPr>
      <dsp:spPr bwMode="white">
        <a:xfrm>
          <a:off x="0" y="2761922"/>
          <a:ext cx="8398510" cy="4140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66652" tIns="31750" rIns="177800" bIns="31750" anchor="t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>
              <a:solidFill>
                <a:schemeClr val="tx1"/>
              </a:solidFill>
            </a:rPr>
            <a:t>逻辑设计</a:t>
          </a:r>
          <a:endParaRPr lang="zh-CN">
            <a:solidFill>
              <a:schemeClr val="tx1"/>
            </a:solidFill>
          </a:endParaRPr>
        </a:p>
      </dsp:txBody>
      <dsp:txXfrm>
        <a:off x="0" y="2761922"/>
        <a:ext cx="8398510" cy="414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.xml"/><Relationship Id="rId20" Type="http://schemas.openxmlformats.org/officeDocument/2006/relationships/tags" Target="../tags/tag8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7.xml"/><Relationship Id="rId18" Type="http://schemas.openxmlformats.org/officeDocument/2006/relationships/tags" Target="../tags/tag6.xml"/><Relationship Id="rId17" Type="http://schemas.openxmlformats.org/officeDocument/2006/relationships/tags" Target="../tags/tag5.xml"/><Relationship Id="rId16" Type="http://schemas.openxmlformats.org/officeDocument/2006/relationships/tags" Target="../tags/tag4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image" Target="../media/image1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0" y="635"/>
            <a:ext cx="508000" cy="6859270"/>
            <a:chOff x="0" y="1"/>
            <a:chExt cx="800" cy="10802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 rot="5400000">
              <a:off x="-5001" y="5002"/>
              <a:ext cx="10803" cy="8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 userDrawn="1">
              <p:custDataLst>
                <p:tags r:id="rId14"/>
              </p:custDataLst>
            </p:nvPr>
          </p:nvSpPr>
          <p:spPr>
            <a:xfrm>
              <a:off x="408" y="4489"/>
              <a:ext cx="256" cy="1856"/>
            </a:xfrm>
            <a:prstGeom prst="rect">
              <a:avLst/>
            </a:prstGeom>
            <a:solidFill>
              <a:srgbClr val="46AC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10748010" y="92075"/>
            <a:ext cx="1380490" cy="1183640"/>
            <a:chOff x="15331" y="262"/>
            <a:chExt cx="3335" cy="2752"/>
          </a:xfrm>
        </p:grpSpPr>
        <p:sp>
          <p:nvSpPr>
            <p:cNvPr id="13" name="六边形 12"/>
            <p:cNvSpPr/>
            <p:nvPr userDrawn="1">
              <p:custDataLst>
                <p:tags r:id="rId15"/>
              </p:custDataLst>
            </p:nvPr>
          </p:nvSpPr>
          <p:spPr>
            <a:xfrm rot="10800000">
              <a:off x="16132" y="680"/>
              <a:ext cx="906" cy="715"/>
            </a:xfrm>
            <a:prstGeom prst="hexagon">
              <a:avLst/>
            </a:prstGeom>
            <a:noFill/>
            <a:ln cmpd="dbl"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48000">
                    <a:schemeClr val="accent1">
                      <a:lumMod val="30000"/>
                      <a:lumOff val="70000"/>
                    </a:schemeClr>
                  </a:gs>
                </a:gsLst>
                <a:lin ang="15600000" scaled="0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/>
            <p:cNvSpPr/>
            <p:nvPr userDrawn="1">
              <p:custDataLst>
                <p:tags r:id="rId16"/>
              </p:custDataLst>
            </p:nvPr>
          </p:nvSpPr>
          <p:spPr>
            <a:xfrm>
              <a:off x="16929" y="1097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六边形 14"/>
            <p:cNvSpPr/>
            <p:nvPr userDrawn="1">
              <p:custDataLst>
                <p:tags r:id="rId17"/>
              </p:custDataLst>
            </p:nvPr>
          </p:nvSpPr>
          <p:spPr>
            <a:xfrm>
              <a:off x="16935" y="29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6000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216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6" name="六边形 15"/>
            <p:cNvSpPr/>
            <p:nvPr userDrawn="1">
              <p:custDataLst>
                <p:tags r:id="rId18"/>
              </p:custDataLst>
            </p:nvPr>
          </p:nvSpPr>
          <p:spPr>
            <a:xfrm>
              <a:off x="17760" y="71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7" name="六边形 16"/>
            <p:cNvSpPr/>
            <p:nvPr userDrawn="1">
              <p:custDataLst>
                <p:tags r:id="rId19"/>
              </p:custDataLst>
            </p:nvPr>
          </p:nvSpPr>
          <p:spPr>
            <a:xfrm>
              <a:off x="17730" y="152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8" name="六边形 17"/>
            <p:cNvSpPr/>
            <p:nvPr userDrawn="1">
              <p:custDataLst>
                <p:tags r:id="rId20"/>
              </p:custDataLst>
            </p:nvPr>
          </p:nvSpPr>
          <p:spPr>
            <a:xfrm>
              <a:off x="17745" y="230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9" name="六边形 18"/>
            <p:cNvSpPr/>
            <p:nvPr userDrawn="1">
              <p:custDataLst>
                <p:tags r:id="rId21"/>
              </p:custDataLst>
            </p:nvPr>
          </p:nvSpPr>
          <p:spPr>
            <a:xfrm>
              <a:off x="15331" y="26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1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5.bin"/><Relationship Id="rId4" Type="http://schemas.openxmlformats.org/officeDocument/2006/relationships/tags" Target="../tags/tag16.xml"/><Relationship Id="rId3" Type="http://schemas.openxmlformats.org/officeDocument/2006/relationships/image" Target="../media/image8.emf"/><Relationship Id="rId2" Type="http://schemas.openxmlformats.org/officeDocument/2006/relationships/oleObject" Target="../embeddings/oleObject4.bin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tags" Target="../tags/tag30.xml"/><Relationship Id="rId4" Type="http://schemas.openxmlformats.org/officeDocument/2006/relationships/image" Target="../media/image10.png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emf"/><Relationship Id="rId8" Type="http://schemas.openxmlformats.org/officeDocument/2006/relationships/oleObject" Target="../embeddings/oleObject3.bin"/><Relationship Id="rId7" Type="http://schemas.openxmlformats.org/officeDocument/2006/relationships/tags" Target="../tags/tag14.x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2.bin"/><Relationship Id="rId4" Type="http://schemas.openxmlformats.org/officeDocument/2006/relationships/tags" Target="../tags/tag13.xml"/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rot="16200000">
            <a:off x="5255260" y="-78105"/>
            <a:ext cx="5344160" cy="8529955"/>
          </a:xfrm>
          <a:prstGeom prst="rtTriangle">
            <a:avLst/>
          </a:prstGeom>
          <a:solidFill>
            <a:srgbClr val="3EA4D4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>
            <a:off x="6078855" y="745490"/>
            <a:ext cx="4940300" cy="7285990"/>
          </a:xfrm>
          <a:prstGeom prst="rtTriangle">
            <a:avLst/>
          </a:prstGeom>
          <a:solidFill>
            <a:srgbClr val="008DD7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66850" y="2851150"/>
            <a:ext cx="7929245" cy="1067134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项目四 数据库综合应用</a:t>
            </a:r>
            <a:endParaRPr lang="zh-CN" altLang="en-US" sz="32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r"/>
            <a:r>
              <a:rPr lang="zh-CN" altLang="en-US" sz="3200" dirty="0" smtClean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——网上购物商城数据库</a:t>
            </a:r>
            <a:endParaRPr lang="zh-CN" altLang="en-US" sz="3200" dirty="0" smtClean="0">
              <a:solidFill>
                <a:srgbClr val="E78F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55" y="153035"/>
            <a:ext cx="1303020" cy="1189990"/>
          </a:xfrm>
          <a:prstGeom prst="rect">
            <a:avLst/>
          </a:prstGeom>
        </p:spPr>
      </p:pic>
      <p:sp>
        <p:nvSpPr>
          <p:cNvPr id="12" name="等腰三角形 11"/>
          <p:cNvSpPr/>
          <p:nvPr/>
        </p:nvSpPr>
        <p:spPr>
          <a:xfrm rot="19920000">
            <a:off x="7574915" y="1333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9920000">
            <a:off x="7642225" y="13144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880000">
            <a:off x="4392295" y="42367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880000">
            <a:off x="4566285" y="403415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1380000">
            <a:off x="9674225" y="9601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380000">
            <a:off x="9624060" y="10534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140" y="4827905"/>
            <a:ext cx="1867535" cy="186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62545" y="4255770"/>
            <a:ext cx="4366895" cy="2540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6850" y="1773382"/>
            <a:ext cx="7285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数据库项目化教程</a:t>
            </a:r>
            <a:endParaRPr lang="zh-CN" altLang="en-US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ndAc>
          <p:endSnd/>
        </p:sndAc>
      </p:transition>
    </mc:Choice>
    <mc:Fallback>
      <p:transition spd="slow">
        <p:sndAc>
          <p:endSnd/>
        </p:sndAc>
      </p:transition>
    </mc:Fallback>
  </mc:AlternateContent>
  <p:timing>
    <p:tnLst>
      <p:par>
        <p:cTn id="1" dur="indefinite" restart="never" nodeType="tmRoot"/>
      </p:par>
    </p:tnLst>
    <p:bldLst>
      <p:bldP spid="9" grpId="0" animBg="1"/>
      <p:bldP spid="9" grpId="1" animBg="1"/>
      <p:bldP spid="6" grpId="0" animBg="1"/>
      <p:bldP spid="6" grpId="1" animBg="1"/>
      <p:bldP spid="12" grpId="0" bldLvl="0" animBg="1"/>
      <p:bldP spid="12" grpId="1" animBg="1"/>
      <p:bldP spid="13" grpId="0" bldLvl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二、多个实体间的联系图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7575" y="12007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b="0">
                <a:solidFill>
                  <a:srgbClr val="0C0C0C"/>
                </a:solidFill>
                <a:ea typeface="宋体" panose="02010600030101010101" pitchFamily="2" charset="-122"/>
              </a:rPr>
              <a:t>（</a:t>
            </a:r>
            <a:r>
              <a:rPr lang="en-US" b="0">
                <a:solidFill>
                  <a:srgbClr val="0C0C0C"/>
                </a:solidFill>
                <a:latin typeface="等线" panose="02010600030101010101" charset="-122"/>
                <a:ea typeface="宋体" panose="02010600030101010101" pitchFamily="2" charset="-122"/>
              </a:rPr>
              <a:t>1</a:t>
            </a:r>
            <a:r>
              <a:rPr lang="zh-CN" b="0">
                <a:solidFill>
                  <a:srgbClr val="0C0C0C"/>
                </a:solidFill>
                <a:ea typeface="宋体" panose="02010600030101010101" pitchFamily="2" charset="-122"/>
              </a:rPr>
              <a:t>）商品与商品类别间的联系</a:t>
            </a:r>
            <a:endParaRPr lang="zh-CN" altLang="en-US" b="0">
              <a:solidFill>
                <a:srgbClr val="0C0C0C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" name="对象 -2147482617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467225" y="1200785"/>
          <a:ext cx="6778625" cy="2059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2" imgW="7344410" imgH="1799590" progId="Visio.Drawing.11">
                  <p:embed/>
                </p:oleObj>
              </mc:Choice>
              <mc:Fallback>
                <p:oleObj name="" r:id="rId2" imgW="7344410" imgH="1799590" progId="Visio.Drawing.11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67225" y="1200785"/>
                        <a:ext cx="6778625" cy="205930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917575" y="409511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b="0">
                <a:solidFill>
                  <a:srgbClr val="0C0C0C"/>
                </a:solidFill>
                <a:ea typeface="宋体" panose="02010600030101010101" pitchFamily="2" charset="-122"/>
              </a:rPr>
              <a:t>（</a:t>
            </a:r>
            <a:r>
              <a:rPr lang="en-US" b="0">
                <a:solidFill>
                  <a:srgbClr val="0C0C0C"/>
                </a:solidFill>
                <a:latin typeface="等线" panose="02010600030101010101" charset="-122"/>
                <a:ea typeface="宋体" panose="02010600030101010101" pitchFamily="2" charset="-122"/>
              </a:rPr>
              <a:t>2</a:t>
            </a:r>
            <a:r>
              <a:rPr lang="zh-CN" b="0">
                <a:solidFill>
                  <a:srgbClr val="0C0C0C"/>
                </a:solidFill>
                <a:ea typeface="宋体" panose="02010600030101010101" pitchFamily="2" charset="-122"/>
              </a:rPr>
              <a:t>）用户与商品实体之间的联系</a:t>
            </a:r>
            <a:endParaRPr lang="zh-CN" altLang="en-US" b="0">
              <a:solidFill>
                <a:srgbClr val="0C0C0C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4" name="对象 -2147482616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4704715" y="3429000"/>
          <a:ext cx="5791835" cy="3366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6254750" imgH="3648075" progId="Visio.Drawing.11">
                  <p:embed/>
                </p:oleObj>
              </mc:Choice>
              <mc:Fallback>
                <p:oleObj name="" r:id="rId5" imgW="6254750" imgH="3648075" progId="Visio.Drawing.11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04715" y="3429000"/>
                        <a:ext cx="5791835" cy="336613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55135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：逻辑设计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一、表汇总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8825" y="1466215"/>
            <a:ext cx="104286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本次设计的数据库在MySQL数据库管理系统中实现，将概念结构设计中的E-R图转换成关系数据模型。</a:t>
            </a:r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2274570" y="2396490"/>
          <a:ext cx="6569075" cy="1875790"/>
        </p:xfrm>
        <a:graphic>
          <a:graphicData uri="http://schemas.openxmlformats.org/drawingml/2006/table">
            <a:tbl>
              <a:tblPr/>
              <a:tblGrid>
                <a:gridCol w="782320"/>
                <a:gridCol w="1906270"/>
                <a:gridCol w="3880485"/>
              </a:tblGrid>
              <a:tr h="2679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序号</a:t>
                      </a:r>
                      <a:endParaRPr lang="en-US" altLang="en-US" sz="1200" b="1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数据表</a:t>
                      </a:r>
                      <a:endParaRPr lang="en-US" altLang="en-US" sz="1200" b="1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数据库表存储内容</a:t>
                      </a:r>
                      <a:endParaRPr lang="en-US" altLang="en-US" sz="1200" b="1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</a:tr>
              <a:tr h="2679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UserInfo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用户基本信息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9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Orders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用户订单的基本信息,订单发送地址等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9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3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Orderdetail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用户订单的商品内容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9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4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Goodstype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商城内物品的类别信息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9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5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Goods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商城内物品的基本信息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9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6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Shopping_Cart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购物车信息表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二、表信息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8825" y="1069975"/>
            <a:ext cx="104286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1.用户基本信息(UserInfo)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824230" y="1490345"/>
          <a:ext cx="6569075" cy="2172335"/>
        </p:xfrm>
        <a:graphic>
          <a:graphicData uri="http://schemas.openxmlformats.org/drawingml/2006/table">
            <a:tbl>
              <a:tblPr/>
              <a:tblGrid>
                <a:gridCol w="641350"/>
                <a:gridCol w="1229995"/>
                <a:gridCol w="1381760"/>
                <a:gridCol w="1501140"/>
                <a:gridCol w="1814830"/>
              </a:tblGrid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序号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字段名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字段类型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说明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备注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U_id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用户号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主键、自增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U_name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Varchar(50)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用户名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NotNull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3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U_pwd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Varchar(20)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密码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NotNull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4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U_realname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Varchar(20)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真实姓名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NotNull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5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U_sex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Enum(‘男’,’女’)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性别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NotNull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6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U_tel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Varchar(11)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电话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NotNull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7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U_email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Varchar(80)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E_mail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8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U_address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Varchar(200)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地址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9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U_regTime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Datetime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注册时间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系统自动记录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10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U_leave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用户级别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762000" y="3987165"/>
            <a:ext cx="104286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2</a:t>
            </a:r>
            <a:r>
              <a:rPr lang="zh-CN" altLang="en-US"/>
              <a:t>.用户订单基本信息表(Orders)</a:t>
            </a:r>
            <a:endParaRPr lang="zh-CN" altLang="en-US"/>
          </a:p>
        </p:txBody>
      </p:sp>
      <p:graphicFrame>
        <p:nvGraphicFramePr>
          <p:cNvPr id="9" name="表格 8"/>
          <p:cNvGraphicFramePr/>
          <p:nvPr>
            <p:custDataLst>
              <p:tags r:id="rId3"/>
            </p:custDataLst>
          </p:nvPr>
        </p:nvGraphicFramePr>
        <p:xfrm>
          <a:off x="824230" y="4355465"/>
          <a:ext cx="7529195" cy="1999615"/>
        </p:xfrm>
        <a:graphic>
          <a:graphicData uri="http://schemas.openxmlformats.org/drawingml/2006/table">
            <a:tbl>
              <a:tblPr/>
              <a:tblGrid>
                <a:gridCol w="530225"/>
                <a:gridCol w="1441450"/>
                <a:gridCol w="1157605"/>
                <a:gridCol w="1299210"/>
                <a:gridCol w="3100705"/>
              </a:tblGrid>
              <a:tr h="2438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序号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字段名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字段类型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说明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备注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Odr_no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订单编号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主键、自增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Odr_time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Datetime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订单日期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系统自动记录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8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3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Odr_state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订单状态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订单状态0-未处理 1-备货2-已发货 3-货已到4-账单已结 5-退货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4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Odr_recname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Varchar(20)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订单接收人姓名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5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Odr_address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Varchar(200)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订单接收地址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6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Usr_id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订购人id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买家用户信息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4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7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Odr_totalprice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double(8,2)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订单总金额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8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Odr_phone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Varchar(11)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订单接收人电话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二、表信息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8825" y="1466215"/>
            <a:ext cx="104286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3.用户订单明细表(Orderdetail)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824230" y="1886585"/>
          <a:ext cx="6569075" cy="2172335"/>
        </p:xfrm>
        <a:graphic>
          <a:graphicData uri="http://schemas.openxmlformats.org/drawingml/2006/table">
            <a:tbl>
              <a:tblPr/>
              <a:tblGrid>
                <a:gridCol w="641350"/>
                <a:gridCol w="1229995"/>
                <a:gridCol w="1381760"/>
                <a:gridCol w="1501140"/>
                <a:gridCol w="1814830"/>
              </a:tblGrid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序号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字段名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字段类型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说明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备注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Odr_no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订单号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主键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G_id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商品编号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主键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3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St_typeid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类别编号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4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4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List_num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订购数量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762000" y="3987165"/>
            <a:ext cx="104286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t>4.商品类别的基本信息表(Goodstype)</a:t>
            </a:r>
          </a:p>
        </p:txBody>
      </p:sp>
      <p:graphicFrame>
        <p:nvGraphicFramePr>
          <p:cNvPr id="9" name="表格 8"/>
          <p:cNvGraphicFramePr/>
          <p:nvPr>
            <p:custDataLst>
              <p:tags r:id="rId3"/>
            </p:custDataLst>
          </p:nvPr>
        </p:nvGraphicFramePr>
        <p:xfrm>
          <a:off x="824230" y="4355465"/>
          <a:ext cx="7529195" cy="1999615"/>
        </p:xfrm>
        <a:graphic>
          <a:graphicData uri="http://schemas.openxmlformats.org/drawingml/2006/table">
            <a:tbl>
              <a:tblPr/>
              <a:tblGrid>
                <a:gridCol w="530225"/>
                <a:gridCol w="1441450"/>
                <a:gridCol w="1157605"/>
                <a:gridCol w="1299210"/>
                <a:gridCol w="3100705"/>
              </a:tblGrid>
              <a:tr h="2438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序号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字段名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字段类型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说明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备注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St_typeid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类别编号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主键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St_name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Varchar(100)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类别名称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8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3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St_fid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父类别编号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Null表示根类别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4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St_inputdate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Datetime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建立时间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系统时间</a:t>
                      </a:r>
                      <a:endParaRPr lang="en-US" altLang="en-US" sz="11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二、表信息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8825" y="1078230"/>
            <a:ext cx="104286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5.商品基本信息表(Goods)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762000" y="3987165"/>
            <a:ext cx="104286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t>6.购物车信息表(Shopping_Cart)</a:t>
            </a: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824230" y="1517015"/>
          <a:ext cx="8347710" cy="2256155"/>
        </p:xfrm>
        <a:graphic>
          <a:graphicData uri="http://schemas.openxmlformats.org/drawingml/2006/table">
            <a:tbl>
              <a:tblPr/>
              <a:tblGrid>
                <a:gridCol w="766445"/>
                <a:gridCol w="1481455"/>
                <a:gridCol w="1805305"/>
                <a:gridCol w="1758315"/>
                <a:gridCol w="2536190"/>
              </a:tblGrid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序号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字段名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字段类型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说明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备注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G_id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商品编号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主键、自增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G_name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Varchar(100)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商品名称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Notnull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3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G_typeid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类别编号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商品类别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4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G_time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Datetime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上架日期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5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G_imgurl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Varchar(200)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商品图片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6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G_content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Varchar(4000)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商品简介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7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G_</a:t>
                      </a:r>
                      <a:r>
                        <a:rPr lang="en-US" sz="1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standard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Varchar(20)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产品的规格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比如斤两或者长度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8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G_value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double(8,2)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商品价格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9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G_num</a:t>
                      </a:r>
                      <a:endParaRPr lang="en-US" altLang="en-US" sz="12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商品库存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默认0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10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G_point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商品浏览量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/>
          <p:nvPr>
            <p:custDataLst>
              <p:tags r:id="rId3"/>
            </p:custDataLst>
          </p:nvPr>
        </p:nvGraphicFramePr>
        <p:xfrm>
          <a:off x="824230" y="4458970"/>
          <a:ext cx="5266055" cy="1230630"/>
        </p:xfrm>
        <a:graphic>
          <a:graphicData uri="http://schemas.openxmlformats.org/drawingml/2006/table">
            <a:tbl>
              <a:tblPr/>
              <a:tblGrid>
                <a:gridCol w="627380"/>
                <a:gridCol w="988695"/>
                <a:gridCol w="990600"/>
                <a:gridCol w="1170305"/>
                <a:gridCol w="1489075"/>
              </a:tblGrid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序号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字段名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字段类型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说明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备注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AADB"/>
                    </a:solidFill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Cart_id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编号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Primarykey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Usr_id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用户号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用户信息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3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G_id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商品编号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商品信息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4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Cart_num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商品数量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5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Cart_sum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float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商品总金额</a:t>
                      </a: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2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标注 6"/>
          <p:cNvSpPr/>
          <p:nvPr/>
        </p:nvSpPr>
        <p:spPr>
          <a:xfrm>
            <a:off x="845185" y="2078355"/>
            <a:ext cx="7301865" cy="1878330"/>
          </a:xfrm>
          <a:prstGeom prst="wedgeRectCallout">
            <a:avLst>
              <a:gd name="adj1" fmla="val 69897"/>
              <a:gd name="adj2" fmla="val 64604"/>
            </a:avLst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0645" y="4315460"/>
            <a:ext cx="2753360" cy="1699260"/>
          </a:xfrm>
          <a:prstGeom prst="rect">
            <a:avLst/>
          </a:prstGeom>
          <a:solidFill>
            <a:schemeClr val="bg1"/>
          </a:solidFill>
          <a:ln w="92075">
            <a:solidFill>
              <a:srgbClr val="46AC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手动操作 7"/>
          <p:cNvSpPr/>
          <p:nvPr/>
        </p:nvSpPr>
        <p:spPr>
          <a:xfrm rot="10800000">
            <a:off x="6837045" y="6126480"/>
            <a:ext cx="1940560" cy="274955"/>
          </a:xfrm>
          <a:prstGeom prst="flowChartManualOperation">
            <a:avLst/>
          </a:prstGeom>
          <a:solidFill>
            <a:srgbClr val="47A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76435" y="4094480"/>
            <a:ext cx="1200785" cy="2306955"/>
            <a:chOff x="11919" y="3554"/>
            <a:chExt cx="2544" cy="4336"/>
          </a:xfrm>
        </p:grpSpPr>
        <p:sp>
          <p:nvSpPr>
            <p:cNvPr id="10" name="圆角矩形 9"/>
            <p:cNvSpPr/>
            <p:nvPr/>
          </p:nvSpPr>
          <p:spPr>
            <a:xfrm>
              <a:off x="11919" y="3554"/>
              <a:ext cx="2544" cy="4336"/>
            </a:xfrm>
            <a:prstGeom prst="roundRect">
              <a:avLst>
                <a:gd name="adj" fmla="val 11635"/>
              </a:avLst>
            </a:prstGeom>
            <a:solidFill>
              <a:srgbClr val="47AC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圆角矩形 11"/>
            <p:cNvSpPr/>
            <p:nvPr>
              <p:custDataLst>
                <p:tags r:id="rId1"/>
              </p:custDataLst>
            </p:nvPr>
          </p:nvSpPr>
          <p:spPr>
            <a:xfrm>
              <a:off x="12270" y="4026"/>
              <a:ext cx="1841" cy="578"/>
            </a:xfrm>
            <a:prstGeom prst="roundRect">
              <a:avLst>
                <a:gd name="adj" fmla="val 1163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>
              <p:custDataLst>
                <p:tags r:id="rId2"/>
              </p:custDataLst>
            </p:nvPr>
          </p:nvSpPr>
          <p:spPr>
            <a:xfrm>
              <a:off x="12270" y="5046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>
              <p:custDataLst>
                <p:tags r:id="rId3"/>
              </p:custDataLst>
            </p:nvPr>
          </p:nvSpPr>
          <p:spPr>
            <a:xfrm>
              <a:off x="12270" y="5608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2943" y="6520"/>
              <a:ext cx="528" cy="5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6420" y="2315210"/>
            <a:ext cx="5089525" cy="629920"/>
          </a:xfrm>
        </p:spPr>
        <p:txBody>
          <a:bodyPr>
            <a:noAutofit/>
          </a:bodyPr>
          <a:lstStyle/>
          <a:p>
            <a:pPr marL="0" indent="0" algn="ctr" fontAlgn="auto">
              <a:lnSpc>
                <a:spcPct val="130000"/>
              </a:lnSpc>
              <a:buNone/>
            </a:pPr>
            <a:r>
              <a:rPr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感谢观看</a:t>
            </a:r>
            <a:endParaRPr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825" y="4418965"/>
            <a:ext cx="2413635" cy="1525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05585" y="4792345"/>
            <a:ext cx="2764155" cy="1608455"/>
          </a:xfrm>
          <a:prstGeom prst="rect">
            <a:avLst/>
          </a:prstGeom>
        </p:spPr>
      </p:pic>
      <p:sp>
        <p:nvSpPr>
          <p:cNvPr id="19" name="等腰三角形 18"/>
          <p:cNvSpPr/>
          <p:nvPr/>
        </p:nvSpPr>
        <p:spPr>
          <a:xfrm rot="3960000">
            <a:off x="9900285" y="17265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2880000">
            <a:off x="9806940" y="193421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9840000">
            <a:off x="10982960" y="587057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0500000">
            <a:off x="10866755" y="572198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 bldLvl="0" animBg="1"/>
      <p:bldP spid="7" grpId="1" animBg="1"/>
      <p:bldP spid="14" grpId="0" animBg="1"/>
      <p:bldP spid="14" grpId="1" animBg="1"/>
      <p:bldP spid="15" grpId="0" animBg="1"/>
      <p:bldP spid="15" grpId="1" animBg="1"/>
      <p:bldP spid="4" grpId="0" animBg="1"/>
      <p:bldP spid="4" grpId="1" animBg="1"/>
      <p:bldP spid="8" grpId="0" animBg="1"/>
      <p:bldP spid="8" grpId="1" animBg="1"/>
      <p:bldP spid="3" grpId="0" build="p"/>
      <p:bldP spid="3" grpId="1" build="p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项目背景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187450"/>
            <a:ext cx="10419715" cy="4989830"/>
          </a:xfrm>
        </p:spPr>
        <p:txBody>
          <a:bodyPr>
            <a:normAutofit fontScale="80000"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电子商务通常是指在全球各地广泛的商业贸易活动中，在因特网开放的网络环境下，基于客户端/服务端应用方式，买卖双方不谋面地进行各种商贸活动，实现消费者的网上购物、商户之间的网上交易和在线电子支付以及各种商务活动、交易活动、金融活动和相关的综合服务活动的一种新型的商业运营模式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网上购物商城通过搭建B-C模式的网上交易平台来完成商家与客户的商品交易活动，商家可以利用互联网进行商品的信息发布和打开产品的供销渠道，缩短生产和消费之间的时间路径、空间路径和人际路径。从而加快信息的传递速度，减少企业成本，提高企业的生产效率，增强企业营销竞争力，给销售商带来更多的利润空间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客户可以浏览商城开放的业务和信息，可以查询商城的商品信息，若客户要购买商品，则必须在本商城注册并登录后方可进行商品交易活动。当客户登录本商城系统时，客户可以查询或修改个人信息，可以浏览、查询并购买商品，可以管理自己的购物车，可以查询订单，也可享受商城提供的个性化服务以及优惠服务等。农产品电商平台同样提供了一定的后台管理功能，商城管理员可以管理客户积分与等级，删除不合法客户；可以管理商品，包括商品信息入库、商品分类管理、商品信息删除、优惠商品信息、商品信息修改、订单管理等；可以管理订单，包括订单统计、查询历史订单、配送单管理等。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1166495" y="1605280"/>
          <a:ext cx="8398510" cy="3208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55135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：需求分析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3860" y="365125"/>
            <a:ext cx="10515600" cy="592455"/>
          </a:xfrm>
        </p:spPr>
        <p:txBody>
          <a:bodyPr>
            <a:normAutofit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、系统功能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392873"/>
            <a:ext cx="5157787" cy="823912"/>
          </a:xfrm>
        </p:spPr>
        <p:txBody>
          <a:bodyPr/>
          <a:p>
            <a:pPr indent="457200" algn="l">
              <a:lnSpc>
                <a:spcPct val="150000"/>
              </a:lnSpc>
            </a:pPr>
            <a:r>
              <a:rPr lang="zh-CN" altLang="en-US" sz="2800"/>
              <a:t>1．前台销售系统功能</a:t>
            </a:r>
            <a:endParaRPr lang="zh-CN" altLang="en-US" sz="2800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文本占位符 5"/>
          <p:cNvSpPr>
            <a:spLocks noGrp="1"/>
          </p:cNvSpPr>
          <p:nvPr>
            <p:ph type="body" sz="quarter" idx="3"/>
          </p:nvPr>
        </p:nvSpPr>
        <p:spPr>
          <a:xfrm>
            <a:off x="6172200" y="1392873"/>
            <a:ext cx="5183188" cy="823912"/>
          </a:xfrm>
        </p:spPr>
        <p:txBody>
          <a:bodyPr/>
          <a:p>
            <a:r>
              <a:rPr lang="zh-CN" altLang="en-US" sz="2800"/>
              <a:t>2．后台管理系统功能</a:t>
            </a:r>
            <a:endParaRPr lang="zh-CN" altLang="en-US" sz="2800"/>
          </a:p>
        </p:txBody>
      </p:sp>
      <p:sp>
        <p:nvSpPr>
          <p:cNvPr id="7" name="内容占位符 6"/>
          <p:cNvSpPr>
            <a:spLocks noGrp="1"/>
          </p:cNvSpPr>
          <p:nvPr>
            <p:ph sz="quarter" idx="4"/>
          </p:nvPr>
        </p:nvSpPr>
        <p:spPr>
          <a:xfrm>
            <a:off x="6172200" y="2216785"/>
            <a:ext cx="5183188" cy="3684588"/>
          </a:xfrm>
        </p:spPr>
        <p:txBody>
          <a:bodyPr/>
          <a:p>
            <a:pPr marL="514350" indent="-51435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/>
              <a:t>用户管理</a:t>
            </a:r>
            <a:endParaRPr lang="zh-CN" altLang="en-US"/>
          </a:p>
          <a:p>
            <a:pPr marL="514350" indent="-51435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/>
              <a:t>商品管理</a:t>
            </a:r>
            <a:endParaRPr lang="zh-CN" altLang="en-US"/>
          </a:p>
          <a:p>
            <a:pPr marL="514350" indent="-51435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/>
              <a:t>订单统计管理</a:t>
            </a: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216785"/>
            <a:ext cx="5157787" cy="3684588"/>
          </a:xfrm>
        </p:spPr>
        <p:txBody>
          <a:bodyPr>
            <a:normAutofit/>
          </a:bodyPr>
          <a:lstStyle/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ym typeface="+mn-ea"/>
              </a:rPr>
              <a:t>用户信息管理</a:t>
            </a:r>
            <a:endParaRPr lang="zh-CN" altLang="en-US" dirty="0"/>
          </a:p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ym typeface="+mn-ea"/>
              </a:rPr>
              <a:t>商品信息管理</a:t>
            </a:r>
            <a:endParaRPr lang="zh-CN" altLang="en-US" dirty="0"/>
          </a:p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ym typeface="+mn-ea"/>
              </a:rPr>
              <a:t>购物车管理	</a:t>
            </a:r>
            <a:endParaRPr lang="zh-CN" altLang="en-US" dirty="0"/>
          </a:p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ym typeface="+mn-ea"/>
              </a:rPr>
              <a:t>订单信息管理</a:t>
            </a:r>
            <a:endParaRPr dirty="0"/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b="1" dirty="0" smtClean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二、实体之间的联系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 fontScale="65000"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b="1" dirty="0"/>
              <a:t>1.实体与数据</a:t>
            </a:r>
            <a:endParaRPr lang="zh-CN" altLang="en-US" sz="2000" b="1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通过对电子商城各方面的分析，确定电子商城中的实体包括：用户，商品，商品类别。各实体包含的数据项分别如下：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（1）用户：用户号，用户名，密码，姓名，性别，电话，邮箱，地址，注册日期时间，用户级别。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（2）商品：商品编号，商品名称，上架日期，商品图片，商品简介，商品规格，商品价格，商品数量，商品浏览量。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（3）商品类别：类别编号，类别名称，父级类别，建立时间。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b="1" dirty="0"/>
              <a:t>2.联系与数据</a:t>
            </a:r>
            <a:endParaRPr lang="zh-CN" altLang="en-US" sz="2000" b="1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通过以上的实体与数据可以得到如下实体间的联系：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（1）订单：订单号，订单日期，订单状态，订单接收人姓名，订单接收地址，用户号，订单总金额，订单接收人电话，订单接收人邮箱。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（2）订单明细：订单号，类别编号，商品编号，订购数量。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（3）购物车：购物车编号，用户号，商品编号，商品数量，商品总金额。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二、实体之间的联系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 fontScale="65000"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b="1" dirty="0"/>
              <a:t>3.实体之间的联系</a:t>
            </a:r>
            <a:endParaRPr lang="zh-CN" altLang="en-US" sz="2000" b="1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通过以上分析，该数据模型确定如下规定：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（1）一个用户可以购买多种商品，一种商品可以被多个用户购买；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（2）一个商品可以属于一种类别，一种类别的商品可以包含多个商品；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（3）一个订单对应一个用户，一个用户对应多个订单；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（4）一个购物车属于一个用户，一个用户只有一个购物车。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2000" b="1" dirty="0"/>
              <a:t>4.</a:t>
            </a:r>
            <a:r>
              <a:rPr lang="zh-CN" altLang="en-US" sz="2000" b="1" dirty="0"/>
              <a:t>实体之间的联系有：</a:t>
            </a:r>
            <a:endParaRPr lang="zh-CN" altLang="en-US" sz="2000" b="1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（1）用户与商品之间（M：N）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（2）商品与商品类别之间（1：N）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（3）订单与用户之间（1：N）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（4）用户与购物车之间（1：1）。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55135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：概念设计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一、实体图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-2147482620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113155" y="1308100"/>
          <a:ext cx="4440555" cy="2227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3745230" imgH="1799590" progId="Visio.Drawing.11">
                  <p:embed/>
                </p:oleObj>
              </mc:Choice>
              <mc:Fallback>
                <p:oleObj name="" r:id="rId2" imgW="3745230" imgH="179959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13155" y="1308100"/>
                        <a:ext cx="4440555" cy="22275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619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6354445" y="1308100"/>
          <a:ext cx="4440555" cy="2227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3745230" imgH="1799590" progId="Visio.Drawing.11">
                  <p:embed/>
                </p:oleObj>
              </mc:Choice>
              <mc:Fallback>
                <p:oleObj name="" r:id="rId5" imgW="3745230" imgH="179959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54445" y="1308100"/>
                        <a:ext cx="4440555" cy="22275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615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4490720" y="3939540"/>
          <a:ext cx="2821305" cy="1963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8" imgW="2383155" imgH="1595120" progId="Visio.Drawing.11">
                  <p:embed/>
                </p:oleObj>
              </mc:Choice>
              <mc:Fallback>
                <p:oleObj name="" r:id="rId8" imgW="2383155" imgH="1595120" progId="Visio.Drawing.11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90720" y="3939540"/>
                        <a:ext cx="2821305" cy="19634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141220" y="6254115"/>
            <a:ext cx="7761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algn="ctr">
              <a:buFont typeface="Wingdings" panose="05000000000000000000" charset="0"/>
              <a:buChar char="Ø"/>
            </a:pPr>
            <a:r>
              <a:rPr lang="zh-CN" b="0">
                <a:solidFill>
                  <a:srgbClr val="0C0C0C"/>
                </a:solidFill>
                <a:ea typeface="宋体" panose="02010600030101010101" pitchFamily="2" charset="-122"/>
              </a:rPr>
              <a:t>通过需求分析得到最基本的实体</a:t>
            </a:r>
            <a:endParaRPr lang="zh-CN" altLang="en-US" b="0">
              <a:solidFill>
                <a:srgbClr val="0C0C0C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PLACING_PICTURE_USER_VIEWPORT" val="{&quot;height&quot;:1874,&quot;width&quot;:2052}"/>
</p:tagLst>
</file>

<file path=ppt/tags/tag11.xml><?xml version="1.0" encoding="utf-8"?>
<p:tagLst xmlns:p="http://schemas.openxmlformats.org/presentationml/2006/main">
  <p:tag name="KSO_WM_UNIT_PLACING_PICTURE_USER_VIEWPORT" val="{&quot;height&quot;:4944,&quot;width&quot;:8496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TABLE_ENDDRAG_ORIGIN_RECT" val="517*147"/>
  <p:tag name="TABLE_ENDDRAG_RECT" val="272*223*517*147"/>
</p:tagLst>
</file>

<file path=ppt/tags/tag18.xml><?xml version="1.0" encoding="utf-8"?>
<p:tagLst xmlns:p="http://schemas.openxmlformats.org/presentationml/2006/main">
  <p:tag name="TABLE_ENDDRAG_ORIGIN_RECT" val="517*170"/>
  <p:tag name="TABLE_ENDDRAG_RECT" val="272*197*517*170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TABLE_ENDDRAG_ORIGIN_RECT" val="592*191"/>
  <p:tag name="TABLE_ENDDRAG_RECT" val="64*375*592*192"/>
</p:tagLst>
</file>

<file path=ppt/tags/tag21.xml><?xml version="1.0" encoding="utf-8"?>
<p:tagLst xmlns:p="http://schemas.openxmlformats.org/presentationml/2006/main">
  <p:tag name="TABLE_ENDDRAG_ORIGIN_RECT" val="517*170"/>
  <p:tag name="TABLE_ENDDRAG_RECT" val="272*197*517*170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TABLE_ENDDRAG_ORIGIN_RECT" val="592*191"/>
  <p:tag name="TABLE_ENDDRAG_RECT" val="64*375*592*192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TABLE_ENDDRAG_ORIGIN_RECT" val="657*177"/>
  <p:tag name="TABLE_ENDDRAG_RECT" val="64*119*657*177"/>
</p:tagLst>
</file>

<file path=ppt/tags/tag26.xml><?xml version="1.0" encoding="utf-8"?>
<p:tagLst xmlns:p="http://schemas.openxmlformats.org/presentationml/2006/main">
  <p:tag name="TABLE_ENDDRAG_ORIGIN_RECT" val="414*96"/>
  <p:tag name="TABLE_ENDDRAG_RECT" val="64*351*414*96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PLACING_PICTURE_USER_VIEWPORT" val="{&quot;height&quot;:4944,&quot;width&quot;:8496}"/>
</p:tagLst>
</file>

<file path=ppt/tags/tag31.xml><?xml version="1.0" encoding="utf-8"?>
<p:tagLst xmlns:p="http://schemas.openxmlformats.org/presentationml/2006/main">
  <p:tag name="KSO_WPP_MARK_KEY" val="0de8edbe-9188-4e51-80bd-b8237a2a4405"/>
  <p:tag name="COMMONDATA" val="eyJoZGlkIjoiNzlkMzI4MTZlNGE1YzdmY2Y2NmZhMWZmNTVmYjA0Yz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2683</Words>
  <Application>WPS 演示</Application>
  <PresentationFormat>宽屏</PresentationFormat>
  <Paragraphs>599</Paragraphs>
  <Slides>16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Wingdings</vt:lpstr>
      <vt:lpstr>等线</vt:lpstr>
      <vt:lpstr>Arial Unicode MS</vt:lpstr>
      <vt:lpstr>等线 Light</vt:lpstr>
      <vt:lpstr>Calibri</vt:lpstr>
      <vt:lpstr>Office 主题​​</vt:lpstr>
      <vt:lpstr>Visio.Drawing.11</vt:lpstr>
      <vt:lpstr>Visio.Drawing.11</vt:lpstr>
      <vt:lpstr>Visio.Drawing.11</vt:lpstr>
      <vt:lpstr>Visio.Drawing.11</vt:lpstr>
      <vt:lpstr>Visio.Drawing.11</vt:lpstr>
      <vt:lpstr>PowerPoint 演示文稿</vt:lpstr>
      <vt:lpstr>项目背景</vt:lpstr>
      <vt:lpstr>任务</vt:lpstr>
      <vt:lpstr>任务1：需求分析</vt:lpstr>
      <vt:lpstr>一、系统功能</vt:lpstr>
      <vt:lpstr>二、实体之间的联系</vt:lpstr>
      <vt:lpstr>二、实体之间的联系</vt:lpstr>
      <vt:lpstr>任务2：概念设计</vt:lpstr>
      <vt:lpstr>一、实体图</vt:lpstr>
      <vt:lpstr>二、多个实体间的联系图</vt:lpstr>
      <vt:lpstr>任务3：逻辑设计</vt:lpstr>
      <vt:lpstr>一、表汇总</vt:lpstr>
      <vt:lpstr>二、表信息</vt:lpstr>
      <vt:lpstr>二、表信息</vt:lpstr>
      <vt:lpstr>二、表信息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jsj01</dc:creator>
  <cp:lastModifiedBy>琳</cp:lastModifiedBy>
  <cp:revision>62</cp:revision>
  <dcterms:created xsi:type="dcterms:W3CDTF">2023-02-01T08:11:00Z</dcterms:created>
  <dcterms:modified xsi:type="dcterms:W3CDTF">2023-12-11T03:08:13Z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C9CB07D39A23432BB51AAB2922666813_13</vt:lpwstr>
  </property>
  <property fmtid="{D5CDD505-2E9C-101B-9397-08002B2CF9AE}" pid="3" name="KSOProductBuildVer">
    <vt:lpwstr>2052-12.1.0.15358</vt:lpwstr>
  </property>
</Properties>
</file>